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62" r:id="rId3"/>
    <p:sldId id="259" r:id="rId4"/>
    <p:sldId id="300" r:id="rId5"/>
    <p:sldId id="301" r:id="rId6"/>
    <p:sldId id="302" r:id="rId7"/>
    <p:sldId id="303" r:id="rId8"/>
    <p:sldId id="292" r:id="rId9"/>
    <p:sldId id="263" r:id="rId10"/>
    <p:sldId id="294" r:id="rId11"/>
    <p:sldId id="273" r:id="rId12"/>
    <p:sldId id="291" r:id="rId13"/>
    <p:sldId id="282" r:id="rId14"/>
    <p:sldId id="285" r:id="rId15"/>
    <p:sldId id="296" r:id="rId16"/>
    <p:sldId id="297" r:id="rId17"/>
    <p:sldId id="305" r:id="rId18"/>
    <p:sldId id="306" r:id="rId19"/>
    <p:sldId id="307" r:id="rId20"/>
    <p:sldId id="279" r:id="rId21"/>
    <p:sldId id="281" r:id="rId22"/>
    <p:sldId id="308" r:id="rId23"/>
    <p:sldId id="299" r:id="rId24"/>
  </p:sldIdLst>
  <p:sldSz cx="9144000" cy="6858000" type="screen4x3"/>
  <p:notesSz cx="6805613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1F5B657-75DF-4D5B-9E18-B4DCA239E242}" type="datetimeFigureOut">
              <a:rPr lang="ru-RU" smtClean="0"/>
              <a:pPr/>
              <a:t>02.11.2011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289C58-55E5-4BFD-969F-2DEA6A476B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pPr algn="ctr"/>
            <a:r>
              <a:rPr lang="ru-RU" sz="1100" dirty="0"/>
              <a:t>МУНИЦИПАЛЬНАЯ  ОБЩЕОБРАЗОВАТЕЛЬНАЯ </a:t>
            </a:r>
            <a:r>
              <a:rPr lang="ru-RU" sz="1100" dirty="0" smtClean="0"/>
              <a:t>БЮДЖЕТНАЯ ШКОЛА- </a:t>
            </a:r>
            <a:r>
              <a:rPr lang="ru-RU" sz="1100" dirty="0"/>
              <a:t>ИНТЕРНАТ</a:t>
            </a:r>
            <a:br>
              <a:rPr lang="ru-RU" sz="1100" dirty="0"/>
            </a:br>
            <a:r>
              <a:rPr lang="ru-RU" sz="1100" dirty="0"/>
              <a:t>ОСНОВНОГО ОБЩЕГО ОБРАЗОВАНИЯ № 1</a:t>
            </a:r>
            <a:br>
              <a:rPr lang="ru-RU" sz="1100" dirty="0"/>
            </a:br>
            <a:endParaRPr lang="ru-RU" sz="1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85794"/>
            <a:ext cx="9144000" cy="378621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5100" b="1" dirty="0" smtClean="0">
                <a:solidFill>
                  <a:srgbClr val="0070C0"/>
                </a:solidFill>
              </a:rPr>
              <a:t> Организация </a:t>
            </a:r>
            <a:r>
              <a:rPr lang="ru-RU" sz="5100" b="1" dirty="0">
                <a:solidFill>
                  <a:srgbClr val="0070C0"/>
                </a:solidFill>
              </a:rPr>
              <a:t>воспитательного </a:t>
            </a:r>
            <a:r>
              <a:rPr lang="ru-RU" sz="5100" b="1" dirty="0" smtClean="0">
                <a:solidFill>
                  <a:srgbClr val="0070C0"/>
                </a:solidFill>
              </a:rPr>
              <a:t>пространства</a:t>
            </a:r>
            <a:endParaRPr lang="ru-RU" sz="5100" dirty="0">
              <a:solidFill>
                <a:srgbClr val="0070C0"/>
              </a:solidFill>
            </a:endParaRPr>
          </a:p>
          <a:p>
            <a:pPr algn="ctr"/>
            <a:r>
              <a:rPr lang="ru-RU" sz="5100" b="1" dirty="0">
                <a:solidFill>
                  <a:srgbClr val="0070C0"/>
                </a:solidFill>
              </a:rPr>
              <a:t>в классах </a:t>
            </a:r>
            <a:endParaRPr lang="ru-RU" sz="5100" dirty="0">
              <a:solidFill>
                <a:srgbClr val="0070C0"/>
              </a:solidFill>
            </a:endParaRPr>
          </a:p>
          <a:p>
            <a:pPr algn="ctr"/>
            <a:r>
              <a:rPr lang="ru-RU" sz="5100" b="1" dirty="0">
                <a:solidFill>
                  <a:srgbClr val="0070C0"/>
                </a:solidFill>
              </a:rPr>
              <a:t>казачьей </a:t>
            </a:r>
            <a:r>
              <a:rPr lang="ru-RU" sz="5100" b="1" dirty="0" smtClean="0">
                <a:solidFill>
                  <a:srgbClr val="0070C0"/>
                </a:solidFill>
              </a:rPr>
              <a:t>направленности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(</a:t>
            </a:r>
            <a:r>
              <a:rPr lang="ru-RU" b="1" dirty="0" smtClean="0">
                <a:solidFill>
                  <a:srgbClr val="0070C0"/>
                </a:solidFill>
              </a:rPr>
              <a:t>2011- 2012 </a:t>
            </a:r>
            <a:r>
              <a:rPr lang="ru-RU" b="1" dirty="0">
                <a:solidFill>
                  <a:srgbClr val="0070C0"/>
                </a:solidFill>
              </a:rPr>
              <a:t>учебный год)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500098" y="4357694"/>
            <a:ext cx="96440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578645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Армавир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4777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Шефство над  могилой В.Мироненко, бывшего воспитанника школы – интерната, погибшего в республике Дагестан</a:t>
            </a:r>
            <a:endParaRPr lang="ru-RU" sz="28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00174"/>
            <a:ext cx="4500562" cy="337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5645" y="1500174"/>
            <a:ext cx="3815834" cy="5087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0" y="2264748"/>
          <a:ext cx="6096000" cy="2328503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23285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                     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355" marR="413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          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355" marR="413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 descr="C:\Documents and Settings\МАМА\Рабочий стол\ВетеранДеньРождение\IMG_291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2071678"/>
            <a:ext cx="4095779" cy="307183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МАМА\Рабочий стол\ВетеранДеньРождение\IMG_2930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496" y="3214686"/>
            <a:ext cx="4500594" cy="337544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Шефская работа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Чти старших, уважай старость!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гласит одна из заповедей казаков.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Казачата из школы- интерната № 1 взяли шефство над  казаком-ветераном Ивановым Александром Петровичем. Встречи с этим героическим человеком оставили незабываемый след в сердцах детей. Александр Петрович рассказал ребятам о том, что он является участником блокады Ленинграда. После переезда на Кубань он активно включился в казачье движение. Он принимал активное участие в строительстве Мемориала  Форштадт. И сейчас Александр Петрович, несмотря на свой 74-летний возраст,  активно занимается воспитанием подрастающего поколения.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Подшефный дом престарелых с поздравлениями в честь 65-годовщины  Победы</a:t>
            </a:r>
            <a:endParaRPr lang="ru-RU" sz="1800" dirty="0"/>
          </a:p>
        </p:txBody>
      </p:sp>
      <p:pic>
        <p:nvPicPr>
          <p:cNvPr id="1025" name="Picture 1" descr="C:\Documents and Settings\user\Рабочий стол\казачество фотографии\SDC1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071942"/>
            <a:ext cx="3437467" cy="2578100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казачество фотографии\SDC10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4071934" cy="3053951"/>
          </a:xfrm>
          <a:prstGeom prst="rect">
            <a:avLst/>
          </a:prstGeom>
          <a:noFill/>
        </p:spPr>
      </p:pic>
      <p:pic>
        <p:nvPicPr>
          <p:cNvPr id="1029" name="Picture 5" descr="C:\Documents and Settings\user\Рабочий стол\казачество фотографии\Изображение 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000108"/>
            <a:ext cx="4119207" cy="3089689"/>
          </a:xfrm>
          <a:prstGeom prst="rect">
            <a:avLst/>
          </a:prstGeom>
          <a:noFill/>
        </p:spPr>
      </p:pic>
      <p:pic>
        <p:nvPicPr>
          <p:cNvPr id="1030" name="Picture 6" descr="C:\Documents and Settings\user\Рабочий стол\казачество фотографии\Рисунок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071261"/>
            <a:ext cx="3709988" cy="2786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школа 5 класс\180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3131" y="2000240"/>
            <a:ext cx="4470869" cy="3350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F:\школа 5 класс\182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428736"/>
            <a:ext cx="5072098" cy="4408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0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работы с общественностью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целью поддержки классов с казачьей направленностью организуем работу с родителями, казачьими обществами, общественностью, социальными партнерами: частым гостем у казачат стал наставник казачьего класса Резец С.А., частыми стали встречи казачат с воспитанниками казачьего ПУ №5 под руководством  Палата В.В.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071670" y="335756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Work\ФОТО\День города Армавира 170 лет\IMG_4787.jpg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10455" y="3689985"/>
            <a:ext cx="4233545" cy="316801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:\Work\ФОТО\День города Армавира 170 лет\IMG_4778.jpg"/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891915"/>
            <a:ext cx="3968115" cy="296608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:\Work\ФОТО\День города Армавира 170 лет\SDC18868.JPG"/>
          <p:cNvPicPr>
            <a:picLocks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14546" y="928670"/>
            <a:ext cx="4638011" cy="34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городских мероприятиях,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посвященных 172-летию города Армавира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357158" y="57148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параде в Краснодаре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4232440" cy="3173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46" y="2857496"/>
            <a:ext cx="5048254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Встреча с терскими казаками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857364"/>
            <a:ext cx="5321607" cy="399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1142984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3516311" cy="2637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школа интернат\Тамань\SDC18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640688" cy="34805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0" name="Picture 6" descr="D:\школа интернат\Тамань\SDC18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3258000"/>
            <a:ext cx="4800000" cy="3600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51" name="Picture 7" descr="D:\школа интернат\Тамань\SDC18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857628"/>
            <a:ext cx="3524274" cy="264320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5500694" y="1071546"/>
            <a:ext cx="300039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ПОЕЗДКА В АТАМАНЬ</a:t>
            </a:r>
          </a:p>
          <a:p>
            <a:pPr algn="ctr"/>
            <a:r>
              <a:rPr lang="ru-RU" dirty="0" smtClean="0"/>
              <a:t>В РАМКАХ ПРОГРАММЫ «ДУХОВНОЕ ВОЗРОЖДЕНИЕ НАЦИИ»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Час духовности со священником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736"/>
            <a:ext cx="71438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Галя\Рабочий стол\для презентации\газета про чтения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95" b="1695"/>
          <a:stretch>
            <a:fillRect/>
          </a:stretch>
        </p:blipFill>
        <p:spPr bwMode="auto">
          <a:xfrm>
            <a:off x="142844" y="1285860"/>
            <a:ext cx="3338220" cy="42148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Кирилло-Мефодиевские </a:t>
            </a:r>
            <a:r>
              <a:rPr lang="ru-RU" sz="4400" dirty="0" smtClean="0"/>
              <a:t>чтения</a:t>
            </a:r>
            <a:endParaRPr lang="ru-RU" sz="4400" dirty="0"/>
          </a:p>
        </p:txBody>
      </p:sp>
      <p:pic>
        <p:nvPicPr>
          <p:cNvPr id="2051" name="Picture 3" descr="C:\Documents and Settings\Галя\Рабочий стол\для презентации\храм.bmp"/>
          <p:cNvPicPr>
            <a:picLocks noChangeAspect="1" noChangeArrowheads="1"/>
          </p:cNvPicPr>
          <p:nvPr/>
        </p:nvPicPr>
        <p:blipFill>
          <a:blip r:embed="rId3" cstate="print"/>
          <a:srcRect l="4691" t="1824" r="2231" b="2928"/>
          <a:stretch>
            <a:fillRect/>
          </a:stretch>
        </p:blipFill>
        <p:spPr bwMode="auto">
          <a:xfrm>
            <a:off x="6143636" y="1071546"/>
            <a:ext cx="2928958" cy="4143404"/>
          </a:xfrm>
          <a:prstGeom prst="rect">
            <a:avLst/>
          </a:prstGeom>
          <a:noFill/>
          <a:effectLst>
            <a:softEdge rad="317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2052" name="Picture 4" descr="D:\школа интернат\фото казаков\Изображение 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9736" y="3143248"/>
            <a:ext cx="4391222" cy="3293417"/>
          </a:xfrm>
          <a:prstGeom prst="rect">
            <a:avLst/>
          </a:prstGeom>
          <a:noFill/>
          <a:effectLst>
            <a:softEdge rad="12700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479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Фольклорный ансамбль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Казачок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479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Работа по ознакомлению  воспитанников школы- интерната № 1 с духовно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нравственными  основами истории и традициями линейного казачества Кубани началась  в школе- интернате № 1 с 2004 года, когда на базе нашего интерната начал свою работу фольклорный ансамбль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Казачок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 руководством Пономаренко О.А.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47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44" name="Рисунок 25" descr="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00174"/>
            <a:ext cx="6643734" cy="4977460"/>
          </a:xfrm>
          <a:prstGeom prst="rect">
            <a:avLst/>
          </a:prstGeom>
          <a:noFill/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489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47925" algn="l"/>
              </a:tabLst>
            </a:pP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47925" algn="l"/>
              </a:tabLst>
            </a:pP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0" y="3235553"/>
          <a:ext cx="6096001" cy="386893"/>
        </p:xfrm>
        <a:graphic>
          <a:graphicData uri="http://schemas.openxmlformats.org/drawingml/2006/table">
            <a:tbl>
              <a:tblPr/>
              <a:tblGrid>
                <a:gridCol w="2031745"/>
                <a:gridCol w="2032128"/>
                <a:gridCol w="2032128"/>
              </a:tblGrid>
              <a:tr h="11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355" marR="413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355" marR="413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355" marR="413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2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          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355" marR="413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355" marR="4135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Смотр воспитанников классов казачьей направленности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В рамках краевого месячника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оборонно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массовой  и патриотической работы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Кубань, ты наша Родина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марте 2010года в МОУ СОШ № 4 прошел смотр казачьего класса. В рамках мероприятия ребята подготовили стенгазеты, в котором отразили жизнь своего класса, была подготовлена выставка предметов казачьего быта, плакаты по военной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патриотике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фотоальбом. Прозвучали доклады воспитанников по истории казачества, ребята рассказали о направлениях своей работы,  о том, чему они научились, подготовили подарки для гостей. Во время выступления казачат звучали  стихи, удалые казачьи песни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 Школа – интернат № 1 заняла 1 место.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E:\DCIM\100SSCAM\SDC1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3000396" cy="2250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E:\DCIM\100SSCAM\SDC1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857760"/>
            <a:ext cx="2285984" cy="1714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E:\DCIM\100SSCAM\SDC10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991434" y="3366491"/>
            <a:ext cx="2928958" cy="2196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E:\DCIM\100SSCAM\SDC10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428868"/>
            <a:ext cx="2643206" cy="1982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E:\DCIM\100SSCAM\SDC100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8820" y="4643446"/>
            <a:ext cx="2693245" cy="2019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1440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амлыкских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поминовениях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6  июня 2010 года воспитанники казачьего класса приняли участие в поминовении кубанцев, геройски погибших 91 год назад. В мероприятии участвовало более тысячи казаков и жителей шести районов. После церемонии, уже на другом месте, начался праздник, посвященный Троице. Курени районных казачьих обществ образовали целую станицу. Почетных гостей встречали хлебом- солью казачата школы-  интерната № 1.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62350" algn="l"/>
                <a:tab pos="73056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3270248" cy="2452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071942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857628"/>
            <a:ext cx="3778281" cy="283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29" name="Picture 1" descr="H:\казачество\Чамлык\SDC101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35729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428604"/>
            <a:ext cx="8572560" cy="58579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 smtClean="0"/>
              <a:t>Организовывая деятельность в классе казачьей направленности стараемся организовать больше встреч с ветеранами-казаками, атаманами других казачьих отделов, что повышает веру ребят в доброе и светлое начало каждого человека, веру в свой народ, свою страну её будущее.</a:t>
            </a:r>
            <a:endParaRPr lang="ru-RU" sz="36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Встретим любого гостя</a:t>
            </a:r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49" y="1214422"/>
            <a:ext cx="4018387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Лаборант\Мои документы\Мои рисунки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572264" y="5929330"/>
            <a:ext cx="2286016" cy="56185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/>
              <a:t>Спортивные секции</a:t>
            </a:r>
          </a:p>
          <a:p>
            <a:r>
              <a:rPr lang="ru-RU" sz="900" dirty="0" smtClean="0"/>
              <a:t>Рукопашный бой, юный командир,  краеведческий и пешеходный туризм</a:t>
            </a:r>
            <a:endParaRPr lang="ru-RU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3286116" y="2000240"/>
            <a:ext cx="2500330" cy="56185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/>
              <a:t>Факультативы «Основы православной культуры»</a:t>
            </a:r>
          </a:p>
          <a:p>
            <a:pPr algn="ctr"/>
            <a:r>
              <a:rPr lang="ru-RU" sz="900" dirty="0" smtClean="0"/>
              <a:t>«Французский  язык»</a:t>
            </a:r>
            <a:endParaRPr lang="ru-RU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4786314" y="6000768"/>
            <a:ext cx="1785950" cy="40862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/>
              <a:t>Шефская работа</a:t>
            </a:r>
          </a:p>
          <a:p>
            <a:pPr algn="ctr"/>
            <a:r>
              <a:rPr lang="ru-RU" sz="900" dirty="0" smtClean="0"/>
              <a:t>Наставническое движение</a:t>
            </a:r>
            <a:endParaRPr lang="ru-RU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2071678"/>
            <a:ext cx="2286016" cy="44267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Мальчиков – 70</a:t>
            </a:r>
          </a:p>
          <a:p>
            <a:pPr algn="ctr"/>
            <a:r>
              <a:rPr lang="ru-RU" sz="1000" dirty="0" smtClean="0"/>
              <a:t>Девочки – 32</a:t>
            </a: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39688" y="0"/>
            <a:ext cx="8890030" cy="1609725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38100">
            <a:solidFill>
              <a:srgbClr val="365F91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0" y="214290"/>
            <a:ext cx="87154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Реализация перспективной  общешкольной воспитательной программы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" Духовно - нравственное воспитание школьников на основе отечественных традиций в условиях школы – интерната с учетом классов казачьей направленности" в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Армавирской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школе – интернате № 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5720" y="1500174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Концепция духовно – нравственного развития и воспитания личности гражданина России, духовно-нравственное воспитание подрастающего поколения обозначено одним из приоритетных направлений в деле обеспечения </a:t>
            </a:r>
            <a:r>
              <a:rPr lang="ru-RU" sz="1200" b="1" dirty="0" smtClean="0"/>
              <a:t>национальной безопасности России.</a:t>
            </a:r>
            <a:endParaRPr lang="ru-RU" sz="1200" dirty="0" smtClean="0"/>
          </a:p>
          <a:p>
            <a:pPr algn="just"/>
            <a:endParaRPr lang="ru-RU" dirty="0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214282" y="2071678"/>
            <a:ext cx="3776657" cy="1347759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ПЕРСПЕКТИВНАЯ ОБЩЕШКОЛЬНАЯ ВОСПИТАТЕЛЬНАЯ ПРОГРАММА «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ДУХОВНО-НРАВСТВЕННОЕ ВОСПИТАНИЕ ШКОЛЬНИКОВ НА ОСНОВЕ ОТЕЧЕСТВЕННЫХ ТРАДИЦИЙ В УСЛОВИЯХ ШКОЛЫ - ИНТЕРНАТА»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ОСНОВНОЕ НАПРАВЛЕНИЕ ПРОГРАММЫ:</a:t>
            </a:r>
            <a:endParaRPr kumimoji="0" lang="ru-RU" sz="11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214282" y="3286124"/>
            <a:ext cx="3695700" cy="947737"/>
          </a:xfrm>
          <a:prstGeom prst="flowChartPunchedTape">
            <a:avLst/>
          </a:prstGeom>
          <a:gradFill rotWithShape="0">
            <a:gsLst>
              <a:gs pos="0">
                <a:srgbClr val="FFFFFF"/>
              </a:gs>
              <a:gs pos="100000">
                <a:srgbClr val="FBD4B4"/>
              </a:gs>
            </a:gsLst>
            <a:lin ang="54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Воспитание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учащихся на основе целенаправленного формирования их духовно – нравственной сферы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500034" y="4286256"/>
            <a:ext cx="3014663" cy="485775"/>
          </a:xfrm>
          <a:prstGeom prst="downArrowCallout">
            <a:avLst>
              <a:gd name="adj1" fmla="val 155147"/>
              <a:gd name="adj2" fmla="val 155147"/>
              <a:gd name="adj3" fmla="val 16667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Основные разделы программы:</a:t>
            </a:r>
            <a:endParaRPr kumimoji="0" lang="ru-RU" sz="11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85720" y="4786322"/>
            <a:ext cx="1389063" cy="479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Духовно-нравственное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2143108" y="4857760"/>
            <a:ext cx="1358900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Патриотическое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2000232" y="5715016"/>
            <a:ext cx="1441450" cy="463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Учебно-познавательное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285720" y="5715016"/>
            <a:ext cx="1387475" cy="468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Художественно-эстетическое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214282" y="5357826"/>
            <a:ext cx="1447800" cy="268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Экологичское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2000232" y="5286388"/>
            <a:ext cx="1314450" cy="296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Правовое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1928794" y="6215082"/>
            <a:ext cx="1495425" cy="4476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Культура здоровья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214282" y="6215082"/>
            <a:ext cx="1493837" cy="485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Ученическое самоуправление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3" name="Рисунок 32"/>
          <p:cNvPicPr/>
          <p:nvPr/>
        </p:nvPicPr>
        <p:blipFill>
          <a:blip r:embed="rId2"/>
          <a:srcRect l="4528" t="3614" r="1736" b="3313"/>
          <a:stretch>
            <a:fillRect/>
          </a:stretch>
        </p:blipFill>
        <p:spPr bwMode="auto">
          <a:xfrm>
            <a:off x="4857752" y="2143116"/>
            <a:ext cx="4071966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/>
          <p:cNvPicPr/>
          <p:nvPr/>
        </p:nvPicPr>
        <p:blipFill>
          <a:blip r:embed="rId3" cstate="print"/>
          <a:srcRect l="5400" t="15379" r="1728" b="13532"/>
          <a:stretch>
            <a:fillRect/>
          </a:stretch>
        </p:blipFill>
        <p:spPr bwMode="auto">
          <a:xfrm>
            <a:off x="3786182" y="4572008"/>
            <a:ext cx="4214842" cy="2285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1903321" y="1982740"/>
            <a:ext cx="2598669" cy="3077149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BD4B4"/>
              </a:gs>
            </a:gsLst>
            <a:lin ang="54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Результат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реализации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программы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989496" y="1071546"/>
            <a:ext cx="2424404" cy="91119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ПЕРСПЕКТИВНАЯ ОБЩЕШКОЛЬНАЯ ПРОГРАММА ПО ПРОФИЛАКТИКЕ ПРАВОНАРУШЕНИЙ СРЕДИ НЕСОВЕРШЕННОЛЕТНИХ «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ПОДРОСТОК»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14282" y="2869039"/>
            <a:ext cx="1689039" cy="127218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ПЕРСПЕКТИВНАЯ ОБЩЕШКОЛЬНАЯ ПРОГРАММА ПАТРИОТИЧЕСКОГО ВОСПИТАНИЯ «Я – ГРАЖДАНИН РОССИИ»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501990" y="2869039"/>
            <a:ext cx="1727340" cy="1102895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ПЕРСПЕКТИВНАЯ ОБЩЕШКОЛЬНАЯ ПРОГРАММА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«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ЗДОРОВЬЕ. ЗДОРОВЫЙ ОБРАЗ ЖИЗНИ»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989496" y="5059889"/>
            <a:ext cx="2424404" cy="1045633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ПЕРСПЕКТИВНАЯ ОБЩЕШКОЛЬНАЯ ВОСПИТАТЕЛЬНАЯ ПРОГРАММА «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ДУХОВНО-НРАВСТВЕННОЕ ВОСПИТАНИЕ ШКОЛЬНИКОВ НА ОСНОВЕ ОТЕЧЕСТВЕННЫХ ТРАДИЦИЙ В УСЛОВИЯХ ШКОЛЫ - ИНТЕРНАТА»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 l="3500" r="6500"/>
          <a:stretch>
            <a:fillRect/>
          </a:stretch>
        </p:blipFill>
        <p:spPr bwMode="auto">
          <a:xfrm>
            <a:off x="6429388" y="357166"/>
            <a:ext cx="2428892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E:\DCIM\100SSCAM\SDC100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38882" y="3933820"/>
            <a:ext cx="2938465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ve000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928670"/>
            <a:ext cx="664373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714348" y="142852"/>
            <a:ext cx="6858019" cy="749306"/>
          </a:xfrm>
          <a:prstGeom prst="downArrowCallout">
            <a:avLst>
              <a:gd name="adj1" fmla="val 198962"/>
              <a:gd name="adj2" fmla="val 198962"/>
              <a:gd name="adj3" fmla="val 16667"/>
              <a:gd name="adj4" fmla="val 66667"/>
            </a:avLst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Раскрытие, развитие и реализация интеллектуальных духовных свойств личности для успешной последующей адаптации их к современным социально-экономическим условиям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>
            <a:off x="1785918" y="3643314"/>
            <a:ext cx="5100648" cy="500066"/>
          </a:xfrm>
          <a:prstGeom prst="upArrowCallout">
            <a:avLst>
              <a:gd name="adj1" fmla="val 203437"/>
              <a:gd name="adj2" fmla="val 203437"/>
              <a:gd name="adj3" fmla="val 16667"/>
              <a:gd name="adj4" fmla="val 66667"/>
            </a:avLst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Модель воспитанника школы – интерната № 1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t="22829" b="11576"/>
          <a:stretch>
            <a:fillRect/>
          </a:stretch>
        </p:blipFill>
        <p:spPr bwMode="auto">
          <a:xfrm>
            <a:off x="500034" y="4286256"/>
            <a:ext cx="371477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214818"/>
            <a:ext cx="4143404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3009" name="Object 1"/>
          <p:cNvGraphicFramePr>
            <a:graphicFrameLocks/>
          </p:cNvGraphicFramePr>
          <p:nvPr/>
        </p:nvGraphicFramePr>
        <p:xfrm>
          <a:off x="0" y="1"/>
          <a:ext cx="9358346" cy="6858024"/>
        </p:xfrm>
        <a:graphic>
          <a:graphicData uri="http://schemas.openxmlformats.org/presentationml/2006/ole">
            <p:oleObj spid="_x0000_s43009" name="Слайд" r:id="rId3" imgW="4570415" imgH="342740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Посвящение в казачата и освящение школьного казачьего знамени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4357691" cy="3268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4508507" cy="338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4479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Ежегодно,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протяжении трех лет проводится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казачий праздник-обряд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Посвящение в казачата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Мероприятие традиционно проходит в праздничной и торжественной обстановке,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производит на воспитанников  МО  школы - интерната № 1,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родителей и гостей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большое впечатление. В гостях у воспитанников за эти годы побывали атаманы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Армавирского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городского казачьего общества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Лабинского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казачьего отдела Макарьев Игорь Александрович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гости из ГОУ НПО ПУ казачьей направленности  № 5 г. Армавира Краснодарского края, ГОУ НПО ПУ казачьей направленности  № 58 г. Армавира Краснодарского края,  </a:t>
            </a:r>
            <a:r>
              <a:rPr lang="ru-RU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Курганинского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казачьего кадетского корпуса,  терские казаки, Театр казачьей песни «Степной  дозор» города </a:t>
            </a:r>
            <a:r>
              <a:rPr lang="ru-RU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Невиномысска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 Ансамбль «Казачья удаль» ПУ № 58,  хор « Казачий круг» </a:t>
            </a:r>
            <a:r>
              <a:rPr lang="ru-RU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Армавирского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городского казачьего общества.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47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4318005" cy="323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000240"/>
            <a:ext cx="3841752" cy="288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533</TotalTime>
  <Words>858</Words>
  <Application>Microsoft Office PowerPoint</Application>
  <PresentationFormat>Экран (4:3)</PresentationFormat>
  <Paragraphs>79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Открытая</vt:lpstr>
      <vt:lpstr>Слайд</vt:lpstr>
      <vt:lpstr>МУНИЦИПАЛЬНАЯ  ОБЩЕОБРАЗОВАТЕЛЬНАЯ БЮДЖЕТНАЯ ШКОЛА- ИНТЕРНАТ ОСНОВНОГО ОБЩЕГО ОБРАЗОВАНИЯ № 1 </vt:lpstr>
      <vt:lpstr>Слайд 2</vt:lpstr>
      <vt:lpstr>Слайд 3</vt:lpstr>
      <vt:lpstr>Слайд 4</vt:lpstr>
      <vt:lpstr>Слайд 5</vt:lpstr>
      <vt:lpstr>Слайд 6</vt:lpstr>
      <vt:lpstr>Слайд 7</vt:lpstr>
      <vt:lpstr>Посвящение в казачата и освящение школьного казачьего знамени</vt:lpstr>
      <vt:lpstr>Слайд 9</vt:lpstr>
      <vt:lpstr>Шефство над  могилой В.Мироненко, бывшего воспитанника школы – интерната, погибшего в республике Дагестан</vt:lpstr>
      <vt:lpstr>Слайд 11</vt:lpstr>
      <vt:lpstr>Подшефный дом престарелых с поздравлениями в честь 65-годовщины  Победы</vt:lpstr>
      <vt:lpstr>Слайд 13</vt:lpstr>
      <vt:lpstr>Слайд 14</vt:lpstr>
      <vt:lpstr>Участие в параде в Краснодаре</vt:lpstr>
      <vt:lpstr>Встреча с терскими казаками</vt:lpstr>
      <vt:lpstr>Слайд 17</vt:lpstr>
      <vt:lpstr>Час духовности со священником</vt:lpstr>
      <vt:lpstr>Кирилло-Мефодиевские чтения</vt:lpstr>
      <vt:lpstr>Слайд 20</vt:lpstr>
      <vt:lpstr>Слайд 21</vt:lpstr>
      <vt:lpstr>Организовывая деятельность в классе казачьей направленности стараемся организовать больше встреч с ветеранами-казаками, атаманами других казачьих отделов, что повышает веру ребят в доброе и светлое начало каждого человека, веру в свой народ, свою страну её будущее.</vt:lpstr>
      <vt:lpstr>Встретим любого гостя</vt:lpstr>
    </vt:vector>
  </TitlesOfParts>
  <Company>internat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МУНИЦИПАЛЬНАЯ  ОБЩЕОБРАЗОВАТЕЛЬНАЯ ШКОЛА- ИНТЕРНАТ ОСНОВНОГО ОБЩЕГО ОБРАЗОВАНИЯ № 1 </dc:title>
  <dc:creator>straxxx</dc:creator>
  <cp:lastModifiedBy>user</cp:lastModifiedBy>
  <cp:revision>73</cp:revision>
  <dcterms:created xsi:type="dcterms:W3CDTF">2009-10-07T06:47:53Z</dcterms:created>
  <dcterms:modified xsi:type="dcterms:W3CDTF">2011-11-02T10:09:59Z</dcterms:modified>
</cp:coreProperties>
</file>